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311" r:id="rId3"/>
    <p:sldId id="309" r:id="rId4"/>
    <p:sldId id="313" r:id="rId5"/>
    <p:sldId id="310" r:id="rId6"/>
    <p:sldId id="312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ul Schliwa-Bertling" initials="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3300"/>
    <a:srgbClr val="5C88D0"/>
    <a:srgbClr val="72AF2F"/>
    <a:srgbClr val="000000"/>
    <a:srgbClr val="2A6EA8"/>
    <a:srgbClr val="B1D254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50" autoAdjust="0"/>
    <p:restoredTop sz="94790" autoAdjust="0"/>
  </p:normalViewPr>
  <p:slideViewPr>
    <p:cSldViewPr snapToGrid="0">
      <p:cViewPr varScale="1">
        <p:scale>
          <a:sx n="110" d="100"/>
          <a:sy n="110" d="100"/>
        </p:scale>
        <p:origin x="147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98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EA5103E-56C5-48F3-99BF-C695393FD9A5}" type="datetime1">
              <a:rPr lang="en-US"/>
              <a:pPr>
                <a:defRPr/>
              </a:pPr>
              <a:t>3/21/2017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6734774-2827-498B-9A2D-5F6138B010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064602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DA59C24A-C130-4D06-8531-EC2CB3B3E965}" type="datetime1">
              <a:rPr lang="en-US"/>
              <a:pPr>
                <a:defRPr/>
              </a:pPr>
              <a:t>3/21/2017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C225015-F029-481A-B1AF-0BE0CCEA67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72070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C2F8FAB-42A0-449C-98D3-72B9722AB173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6134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38163" y="6394450"/>
            <a:ext cx="3630612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sv-SE" dirty="0">
                <a:solidFill>
                  <a:schemeClr val="bg1"/>
                </a:solidFill>
              </a:rPr>
              <a:t> </a:t>
            </a:r>
            <a:r>
              <a:rPr lang="en-GB" altLang="sv-SE" dirty="0"/>
              <a:t>SA WG2 Meeting #120, 27 – 31 March 2017</a:t>
            </a:r>
            <a:endParaRPr lang="en-GB" altLang="sv-SE" dirty="0">
              <a:solidFill>
                <a:schemeClr val="bg1"/>
              </a:solidFill>
            </a:endParaRPr>
          </a:p>
        </p:txBody>
      </p:sp>
      <p:sp>
        <p:nvSpPr>
          <p:cNvPr id="6" name="Oval 5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E20D73F7-B1DC-4FDB-A7BF-086033FDB7FB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7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2017</a:t>
            </a:r>
          </a:p>
        </p:txBody>
      </p:sp>
      <p:pic>
        <p:nvPicPr>
          <p:cNvPr id="9" name="Picture 10" descr="3GPP_TM_RD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 WG2 Meeting #120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Busan, Korea, 27 – 31 March 2017</a:t>
            </a:r>
          </a:p>
        </p:txBody>
      </p:sp>
      <p:sp>
        <p:nvSpPr>
          <p:cNvPr id="11" name="Text Box 13"/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S2-171824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328856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75026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47593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29" name="TextBox 13"/>
          <p:cNvSpPr txBox="1">
            <a:spLocks noChangeArrowheads="1"/>
          </p:cNvSpPr>
          <p:nvPr userDrawn="1"/>
        </p:nvSpPr>
        <p:spPr bwMode="auto">
          <a:xfrm>
            <a:off x="538163" y="6394450"/>
            <a:ext cx="3630612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sv-SE" dirty="0" smtClean="0">
                <a:solidFill>
                  <a:schemeClr val="bg1"/>
                </a:solidFill>
              </a:rPr>
              <a:t> </a:t>
            </a:r>
            <a:r>
              <a:rPr lang="en-GB" altLang="sv-SE" dirty="0" smtClean="0"/>
              <a:t>SA WG2 Meeting #120, 27 – 31 March 2017</a:t>
            </a:r>
            <a:endParaRPr lang="en-GB" altLang="sv-SE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DFB85580-5356-4D9D-A07F-6AE8CBDEA3DC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16" r:id="rId2"/>
    <p:sldLayoutId id="214748381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Service Based </a:t>
            </a:r>
            <a:r>
              <a:rPr lang="en-GB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Architecture</a:t>
            </a:r>
            <a:r>
              <a:rPr lang="en-GB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GB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and Suggested Future Work</a:t>
            </a: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968828" y="4077789"/>
            <a:ext cx="7206343" cy="450669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en-US" dirty="0" smtClean="0">
                <a:latin typeface="Arial" panose="020B0604020202020204" pitchFamily="34" charset="0"/>
              </a:rPr>
              <a:t>China Mobile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Goal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2000" dirty="0">
                <a:ea typeface="+mn-ea"/>
                <a:cs typeface="+mn-cs"/>
              </a:rPr>
              <a:t>The 5G system is defined with a single architecture (i.e., service-based architecture). 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zh-CN" sz="1800" dirty="0">
                <a:ea typeface="+mn-ea"/>
                <a:cs typeface="+mn-cs"/>
              </a:rPr>
              <a:t>The </a:t>
            </a:r>
            <a:r>
              <a:rPr lang="en-US" altLang="zh-CN" sz="1800" dirty="0" smtClean="0">
                <a:ea typeface="+mn-ea"/>
                <a:cs typeface="+mn-cs"/>
              </a:rPr>
              <a:t>architectures </a:t>
            </a:r>
            <a:r>
              <a:rPr lang="en-US" altLang="zh-CN" sz="1800" dirty="0">
                <a:ea typeface="+mn-ea"/>
                <a:cs typeface="+mn-cs"/>
              </a:rPr>
              <a:t>with P2P reference </a:t>
            </a:r>
            <a:r>
              <a:rPr lang="en-US" altLang="zh-CN" sz="1800" dirty="0" smtClean="0">
                <a:ea typeface="+mn-ea"/>
                <a:cs typeface="+mn-cs"/>
              </a:rPr>
              <a:t>points are the representations </a:t>
            </a:r>
            <a:r>
              <a:rPr lang="en-US" altLang="zh-CN" sz="1800" dirty="0">
                <a:ea typeface="+mn-ea"/>
                <a:cs typeface="+mn-cs"/>
              </a:rPr>
              <a:t>of SBA which illustrated the interactions of the NFs  </a:t>
            </a:r>
          </a:p>
          <a:p>
            <a:r>
              <a:rPr lang="en-US" altLang="zh-CN" sz="2000" dirty="0" smtClean="0"/>
              <a:t>Single interaction mechanism (either </a:t>
            </a:r>
            <a:r>
              <a:rPr lang="en-US" altLang="zh-CN" sz="2000" dirty="0"/>
              <a:t>service-based or P2P interface</a:t>
            </a:r>
            <a:r>
              <a:rPr lang="en-US" altLang="zh-CN" sz="2000" dirty="0" smtClean="0"/>
              <a:t>) within CP is </a:t>
            </a:r>
            <a:r>
              <a:rPr lang="en-US" altLang="zh-CN" sz="2000" dirty="0" smtClean="0"/>
              <a:t>the target</a:t>
            </a:r>
            <a:r>
              <a:rPr lang="en-US" altLang="zh-CN" sz="2000" dirty="0" smtClean="0"/>
              <a:t>.</a:t>
            </a:r>
          </a:p>
          <a:p>
            <a:r>
              <a:rPr lang="en-GB" altLang="zh-CN" sz="2000" i="1" dirty="0" smtClean="0"/>
              <a:t>“</a:t>
            </a:r>
            <a:r>
              <a:rPr lang="en-GB" altLang="zh-CN" sz="2000" i="1" dirty="0" smtClean="0"/>
              <a:t>Network </a:t>
            </a:r>
            <a:r>
              <a:rPr lang="en-GB" altLang="zh-CN" sz="2000" i="1" dirty="0"/>
              <a:t>functions within the 5G Core Control Plane unless explicitly stated otherwise, shall exhibit service-based interfaces for services that can be used by other authorized network functions</a:t>
            </a:r>
            <a:r>
              <a:rPr lang="en-GB" altLang="zh-CN" sz="2000" i="1" dirty="0" smtClean="0"/>
              <a:t>.”</a:t>
            </a:r>
            <a:endParaRPr lang="zh-CN" altLang="zh-CN" sz="2000" i="1" dirty="0"/>
          </a:p>
          <a:p>
            <a:r>
              <a:rPr lang="en-US" altLang="zh-CN" sz="2000" dirty="0" smtClean="0"/>
              <a:t>The </a:t>
            </a:r>
            <a:r>
              <a:rPr lang="en-GB" altLang="zh-CN" sz="2000" dirty="0"/>
              <a:t>service-based </a:t>
            </a:r>
            <a:r>
              <a:rPr lang="en-GB" altLang="zh-CN" sz="2000" dirty="0" smtClean="0"/>
              <a:t>interfaces (SBI) are the target within the CP NFs.</a:t>
            </a:r>
          </a:p>
          <a:p>
            <a:pPr lvl="1"/>
            <a:r>
              <a:rPr lang="en-US" altLang="zh-CN" sz="1800" dirty="0" smtClean="0"/>
              <a:t>All </a:t>
            </a:r>
            <a:r>
              <a:rPr lang="en-US" altLang="zh-CN" sz="1800" dirty="0" err="1" smtClean="0"/>
              <a:t>SBIes</a:t>
            </a:r>
            <a:r>
              <a:rPr lang="en-US" altLang="zh-CN" sz="1800" dirty="0" smtClean="0"/>
              <a:t> should </a:t>
            </a:r>
            <a:r>
              <a:rPr lang="en-US" altLang="zh-CN" sz="1800" dirty="0"/>
              <a:t>apply a </a:t>
            </a:r>
            <a:r>
              <a:rPr lang="en-US" altLang="zh-CN" sz="1800" dirty="0" smtClean="0"/>
              <a:t>same type of interface</a:t>
            </a:r>
            <a:endParaRPr lang="en-GB" altLang="zh-CN" sz="1800" dirty="0" smtClean="0"/>
          </a:p>
          <a:p>
            <a:pPr lvl="1"/>
            <a:r>
              <a:rPr lang="en-US" altLang="zh-CN" sz="1800" dirty="0" err="1" smtClean="0"/>
              <a:t>SBIes</a:t>
            </a:r>
            <a:r>
              <a:rPr lang="en-US" altLang="zh-CN" sz="1800" dirty="0" smtClean="0"/>
              <a:t> </a:t>
            </a:r>
            <a:r>
              <a:rPr lang="en-US" altLang="zh-CN" sz="1800" dirty="0" smtClean="0"/>
              <a:t>are </a:t>
            </a:r>
            <a:r>
              <a:rPr lang="en-US" altLang="zh-CN" sz="1800" dirty="0"/>
              <a:t>not (necessarily) the same as the NB interface(s) for exposure</a:t>
            </a:r>
            <a:r>
              <a:rPr lang="en-GB" altLang="zh-CN" sz="1800" dirty="0" smtClean="0"/>
              <a:t> </a:t>
            </a: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9879702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Current Status</a:t>
            </a:r>
            <a:br>
              <a:rPr lang="en-US" altLang="zh-CN" dirty="0" smtClean="0"/>
            </a:br>
            <a:endParaRPr lang="zh-CN" altLang="en-US" sz="1800" i="1" dirty="0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NF service definition</a:t>
            </a:r>
          </a:p>
          <a:p>
            <a:pPr lvl="1"/>
            <a:r>
              <a:rPr lang="en-US" altLang="zh-CN" sz="1800" dirty="0" smtClean="0"/>
              <a:t>Two basic types of NF services are defined </a:t>
            </a:r>
          </a:p>
          <a:p>
            <a:r>
              <a:rPr lang="en-US" altLang="zh-CN" sz="2000" dirty="0"/>
              <a:t>NF Service framework: High level description almost done</a:t>
            </a:r>
          </a:p>
          <a:p>
            <a:pPr lvl="1"/>
            <a:r>
              <a:rPr lang="en-US" altLang="zh-CN" sz="1800" dirty="0" smtClean="0"/>
              <a:t>Discovery</a:t>
            </a:r>
            <a:r>
              <a:rPr lang="en-US" altLang="zh-CN" sz="1800" dirty="0"/>
              <a:t>: Service discovery by using NF discovery via NRF</a:t>
            </a:r>
          </a:p>
          <a:p>
            <a:pPr lvl="1"/>
            <a:r>
              <a:rPr lang="en-US" altLang="zh-CN" sz="1800" dirty="0" smtClean="0"/>
              <a:t>Authorization </a:t>
            </a:r>
            <a:r>
              <a:rPr lang="en-US" altLang="zh-CN" sz="1800" dirty="0"/>
              <a:t>: </a:t>
            </a:r>
            <a:r>
              <a:rPr lang="en-US" altLang="zh-CN" sz="1800" dirty="0" smtClean="0"/>
              <a:t>two steps authorization</a:t>
            </a:r>
          </a:p>
          <a:p>
            <a:pPr lvl="1"/>
            <a:r>
              <a:rPr lang="en-US" altLang="zh-CN" sz="1800" dirty="0" smtClean="0"/>
              <a:t>Registration/de-registration: </a:t>
            </a:r>
            <a:r>
              <a:rPr lang="en-US" altLang="zh-CN" sz="1800" dirty="0"/>
              <a:t>a reference to SA5 WG</a:t>
            </a:r>
            <a:endParaRPr lang="en-US" altLang="zh-CN" sz="1800" dirty="0" smtClean="0"/>
          </a:p>
          <a:p>
            <a:r>
              <a:rPr lang="en-US" altLang="zh-CN" sz="2000" dirty="0" smtClean="0"/>
              <a:t>NF Services</a:t>
            </a:r>
          </a:p>
          <a:p>
            <a:pPr lvl="1"/>
            <a:r>
              <a:rPr lang="en-US" altLang="sv-SE" sz="1800" dirty="0" smtClean="0"/>
              <a:t>23.501: Template </a:t>
            </a:r>
            <a:r>
              <a:rPr lang="en-US" altLang="sv-SE" sz="1800" dirty="0"/>
              <a:t>tables for NF </a:t>
            </a:r>
            <a:r>
              <a:rPr lang="en-US" altLang="sv-SE" sz="1800" dirty="0" smtClean="0"/>
              <a:t>services</a:t>
            </a:r>
            <a:endParaRPr lang="en-US" altLang="sv-SE" sz="1800" dirty="0"/>
          </a:p>
          <a:p>
            <a:pPr lvl="1"/>
            <a:r>
              <a:rPr lang="en-GB" altLang="zh-CN" sz="1800" dirty="0" smtClean="0"/>
              <a:t>23.502</a:t>
            </a:r>
          </a:p>
          <a:p>
            <a:pPr lvl="2"/>
            <a:r>
              <a:rPr lang="en-GB" altLang="zh-CN" sz="1600" dirty="0" smtClean="0"/>
              <a:t>Drafting </a:t>
            </a:r>
            <a:r>
              <a:rPr lang="en-GB" altLang="zh-CN" sz="1600" dirty="0"/>
              <a:t>rules and </a:t>
            </a:r>
            <a:r>
              <a:rPr lang="en-GB" altLang="zh-CN" sz="1600" dirty="0" smtClean="0"/>
              <a:t>conventions for NF service description are agreed</a:t>
            </a:r>
          </a:p>
          <a:p>
            <a:pPr lvl="2"/>
            <a:r>
              <a:rPr lang="en-GB" altLang="zh-CN" sz="1600" dirty="0" smtClean="0"/>
              <a:t>Drafting rules to reflect the NF services in procedure flow are agreed</a:t>
            </a:r>
          </a:p>
          <a:p>
            <a:pPr lvl="2"/>
            <a:r>
              <a:rPr lang="en-GB" altLang="zh-CN" sz="1600" dirty="0" smtClean="0"/>
              <a:t>Initial NF services are identified (need further evaluation) on AMF, UDM, EIR, PCF, NEF, NRF, SMF, SMSF</a:t>
            </a:r>
            <a:endParaRPr lang="zh-CN" altLang="en-US" sz="1600" dirty="0"/>
          </a:p>
        </p:txBody>
      </p:sp>
      <p:sp>
        <p:nvSpPr>
          <p:cNvPr id="4" name="矩形 3"/>
          <p:cNvSpPr/>
          <p:nvPr/>
        </p:nvSpPr>
        <p:spPr>
          <a:xfrm>
            <a:off x="298488" y="5751634"/>
            <a:ext cx="8129470" cy="400110"/>
          </a:xfrm>
          <a:prstGeom prst="rect">
            <a:avLst/>
          </a:prstGeom>
          <a:solidFill>
            <a:srgbClr val="5C88D0"/>
          </a:solidFill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+mn-lt"/>
                <a:cs typeface="+mn-cs"/>
              </a:rPr>
              <a:t>The current two </a:t>
            </a:r>
            <a:r>
              <a:rPr lang="en-US" altLang="zh-CN" sz="2000" dirty="0" err="1">
                <a:solidFill>
                  <a:schemeClr val="bg1"/>
                </a:solidFill>
                <a:latin typeface="+mn-lt"/>
                <a:cs typeface="+mn-cs"/>
              </a:rPr>
              <a:t>TSes</a:t>
            </a:r>
            <a:r>
              <a:rPr lang="en-US" altLang="zh-CN" sz="2000" dirty="0">
                <a:solidFill>
                  <a:schemeClr val="bg1"/>
                </a:solidFill>
                <a:latin typeface="+mn-lt"/>
                <a:cs typeface="+mn-cs"/>
              </a:rPr>
              <a:t> already provided good </a:t>
            </a:r>
            <a:r>
              <a:rPr lang="en-US" altLang="zh-CN" sz="2000" dirty="0" smtClean="0">
                <a:solidFill>
                  <a:schemeClr val="bg1"/>
                </a:solidFill>
                <a:latin typeface="+mn-lt"/>
                <a:cs typeface="+mn-cs"/>
              </a:rPr>
              <a:t>information to proceed on SBA!</a:t>
            </a:r>
            <a:endParaRPr lang="zh-CN" altLang="en-US" sz="2000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604217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On “Evaluation Criteria”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The current two </a:t>
            </a:r>
            <a:r>
              <a:rPr lang="en-US" altLang="zh-CN" sz="2000" dirty="0" err="1" smtClean="0"/>
              <a:t>TSes</a:t>
            </a:r>
            <a:r>
              <a:rPr lang="en-US" altLang="zh-CN" sz="2000" dirty="0" smtClean="0"/>
              <a:t> already provided good and enough information that can be used as the “determine/evaluate” criteria </a:t>
            </a:r>
          </a:p>
          <a:p>
            <a:pPr lvl="1"/>
            <a:r>
              <a:rPr lang="en-US" altLang="zh-CN" sz="1800" dirty="0" smtClean="0"/>
              <a:t>Annex B in 23.502</a:t>
            </a:r>
          </a:p>
          <a:p>
            <a:pPr lvl="1"/>
            <a:r>
              <a:rPr lang="en-US" altLang="zh-CN" sz="1800" dirty="0" smtClean="0"/>
              <a:t>Definition in Section 7.1.1 in 23.501</a:t>
            </a:r>
          </a:p>
          <a:p>
            <a:r>
              <a:rPr lang="en-US" altLang="zh-CN" sz="2000" dirty="0" smtClean="0"/>
              <a:t>Therefore, it is suggested to proceed with what we agreed in SA2#119</a:t>
            </a:r>
          </a:p>
          <a:p>
            <a:r>
              <a:rPr lang="en-US" altLang="zh-CN" sz="2000" dirty="0" smtClean="0"/>
              <a:t>Consider the problem from another angle: what is the criteria that makes an interface/reference point can not be defined as a SBI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47499823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Suggested Work to do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/>
              <a:t>NF Service framework</a:t>
            </a:r>
          </a:p>
          <a:p>
            <a:pPr lvl="1"/>
            <a:r>
              <a:rPr lang="en-US" altLang="zh-CN" sz="1600" dirty="0" smtClean="0"/>
              <a:t>Some further work may need to discuss e.g., </a:t>
            </a:r>
          </a:p>
          <a:p>
            <a:pPr lvl="2"/>
            <a:r>
              <a:rPr lang="en-US" altLang="zh-CN" sz="1200" dirty="0" smtClean="0"/>
              <a:t>Discovery</a:t>
            </a:r>
            <a:r>
              <a:rPr lang="en-US" altLang="zh-CN" sz="1200" dirty="0"/>
              <a:t>: the service level of discovery </a:t>
            </a:r>
            <a:endParaRPr lang="en-US" altLang="zh-CN" sz="1200" dirty="0" smtClean="0"/>
          </a:p>
          <a:p>
            <a:pPr lvl="2"/>
            <a:r>
              <a:rPr lang="en-US" altLang="zh-CN" sz="1200" dirty="0" smtClean="0"/>
              <a:t>Authorization:</a:t>
            </a:r>
            <a:endParaRPr lang="en-US" altLang="zh-CN" sz="1200" dirty="0"/>
          </a:p>
          <a:p>
            <a:pPr lvl="2"/>
            <a:r>
              <a:rPr lang="en-US" altLang="zh-CN" sz="1200" dirty="0" smtClean="0"/>
              <a:t>Registration/de-registration: dynamic mechanism on registration/de-registration (beyond </a:t>
            </a:r>
            <a:r>
              <a:rPr lang="en-US" altLang="zh-CN" sz="1200" dirty="0"/>
              <a:t>SA5 </a:t>
            </a:r>
            <a:r>
              <a:rPr lang="en-US" altLang="zh-CN" sz="1200" dirty="0" smtClean="0"/>
              <a:t>OAM)</a:t>
            </a:r>
            <a:endParaRPr lang="en-US" altLang="zh-CN" sz="1200" dirty="0"/>
          </a:p>
          <a:p>
            <a:pPr lvl="1"/>
            <a:r>
              <a:rPr lang="en-US" altLang="zh-CN" sz="1600" dirty="0" smtClean="0"/>
              <a:t>Service framework procedures to be defined in 23.502. </a:t>
            </a:r>
          </a:p>
          <a:p>
            <a:pPr lvl="1"/>
            <a:r>
              <a:rPr lang="en-US" altLang="zh-CN" sz="1600" dirty="0" smtClean="0"/>
              <a:t>Relation of discovery/authorization/registration to other </a:t>
            </a:r>
            <a:r>
              <a:rPr lang="en-US" altLang="zh-CN" sz="1600" dirty="0"/>
              <a:t>parts of the </a:t>
            </a:r>
            <a:r>
              <a:rPr lang="en-US" altLang="zh-CN" sz="1600" dirty="0" smtClean="0"/>
              <a:t>architecture</a:t>
            </a:r>
          </a:p>
          <a:p>
            <a:pPr lvl="2"/>
            <a:r>
              <a:rPr lang="en-US" altLang="zh-CN" sz="1200" dirty="0"/>
              <a:t>For example interacts with NRF or slicing </a:t>
            </a:r>
            <a:r>
              <a:rPr lang="en-US" altLang="zh-CN" sz="1200" dirty="0" smtClean="0"/>
              <a:t>concepts</a:t>
            </a:r>
          </a:p>
          <a:p>
            <a:r>
              <a:rPr lang="en-US" altLang="zh-CN" sz="2000" dirty="0" smtClean="0"/>
              <a:t>NF Services</a:t>
            </a:r>
          </a:p>
          <a:p>
            <a:pPr lvl="1"/>
            <a:r>
              <a:rPr lang="en-US" altLang="zh-CN" sz="1800" dirty="0" smtClean="0"/>
              <a:t>23.501 </a:t>
            </a:r>
          </a:p>
          <a:p>
            <a:pPr lvl="2"/>
            <a:r>
              <a:rPr lang="en-US" altLang="zh-CN" sz="1400" dirty="0" smtClean="0"/>
              <a:t>Fill in the Table of section 7.2. </a:t>
            </a:r>
            <a:endParaRPr lang="en-US" altLang="zh-CN" sz="1400" dirty="0"/>
          </a:p>
          <a:p>
            <a:pPr lvl="1"/>
            <a:r>
              <a:rPr lang="en-US" altLang="zh-CN" sz="1800" dirty="0" smtClean="0"/>
              <a:t>23.502</a:t>
            </a:r>
          </a:p>
          <a:p>
            <a:pPr lvl="2"/>
            <a:r>
              <a:rPr lang="en-US" altLang="zh-CN" sz="1400" dirty="0" smtClean="0"/>
              <a:t>Further description of potential NF services in clause 5</a:t>
            </a:r>
          </a:p>
          <a:p>
            <a:pPr lvl="2"/>
            <a:r>
              <a:rPr lang="en-US" altLang="zh-CN" sz="1400" dirty="0" smtClean="0"/>
              <a:t>Incorporate the NF services in the flows (clause 4). </a:t>
            </a:r>
          </a:p>
          <a:p>
            <a:pPr lvl="3"/>
            <a:r>
              <a:rPr lang="en-US" altLang="zh-CN" sz="1400" dirty="0" smtClean="0"/>
              <a:t>Modifications of the flows maybe needed in terms of representation (follow </a:t>
            </a:r>
            <a:r>
              <a:rPr lang="en-GB" altLang="zh-CN" sz="1400" dirty="0" smtClean="0"/>
              <a:t>A.3.2/3 in 23.502</a:t>
            </a:r>
            <a:r>
              <a:rPr lang="en-US" altLang="zh-CN" sz="1400" dirty="0" smtClean="0"/>
              <a:t>) or modification to fit for NF service description </a:t>
            </a:r>
            <a:endParaRPr lang="en-US" altLang="zh-CN" sz="1400" dirty="0"/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47765986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Suggested Future Plan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z="1800" dirty="0"/>
              <a:t>SA2#120 (March) </a:t>
            </a:r>
          </a:p>
          <a:p>
            <a:pPr lvl="1">
              <a:defRPr/>
            </a:pPr>
            <a:r>
              <a:rPr lang="en-US" altLang="zh-CN" sz="1600" dirty="0" smtClean="0"/>
              <a:t>Continue </a:t>
            </a:r>
            <a:r>
              <a:rPr lang="en-US" altLang="zh-CN" sz="1600" dirty="0"/>
              <a:t>derive potential NF services based on E2E </a:t>
            </a:r>
            <a:r>
              <a:rPr lang="en-US" altLang="zh-CN" sz="1600" dirty="0" smtClean="0"/>
              <a:t>flows</a:t>
            </a:r>
          </a:p>
          <a:p>
            <a:pPr lvl="1">
              <a:defRPr/>
            </a:pPr>
            <a:r>
              <a:rPr lang="en-US" altLang="zh-CN" sz="1600" dirty="0" smtClean="0"/>
              <a:t>Discuss implication of </a:t>
            </a:r>
            <a:r>
              <a:rPr lang="en-US" altLang="zh-CN" sz="1600" dirty="0"/>
              <a:t>E2E flows due to the NF </a:t>
            </a:r>
            <a:r>
              <a:rPr lang="en-US" altLang="zh-CN" sz="1600" dirty="0" smtClean="0"/>
              <a:t>services, describe/update flows based on the NF services drafting rule</a:t>
            </a:r>
          </a:p>
          <a:p>
            <a:pPr>
              <a:defRPr/>
            </a:pPr>
            <a:r>
              <a:rPr lang="en-US" altLang="zh-CN" sz="1800" dirty="0" smtClean="0"/>
              <a:t>SA2#121 </a:t>
            </a:r>
            <a:r>
              <a:rPr lang="en-US" altLang="zh-CN" sz="1800" dirty="0"/>
              <a:t>(May</a:t>
            </a:r>
            <a:r>
              <a:rPr lang="en-US" altLang="zh-CN" sz="1800" dirty="0" smtClean="0"/>
              <a:t>) </a:t>
            </a:r>
            <a:r>
              <a:rPr lang="en-US" altLang="zh-CN" sz="1800" dirty="0" smtClean="0">
                <a:solidFill>
                  <a:srgbClr val="FF0000"/>
                </a:solidFill>
              </a:rPr>
              <a:t>23.501 </a:t>
            </a:r>
            <a:r>
              <a:rPr lang="en-US" altLang="zh-CN" sz="1800" dirty="0">
                <a:solidFill>
                  <a:srgbClr val="FF0000"/>
                </a:solidFill>
              </a:rPr>
              <a:t>for </a:t>
            </a:r>
            <a:r>
              <a:rPr lang="en-US" altLang="zh-CN" sz="1800" dirty="0" smtClean="0">
                <a:solidFill>
                  <a:srgbClr val="FF0000"/>
                </a:solidFill>
              </a:rPr>
              <a:t>information</a:t>
            </a:r>
            <a:endParaRPr lang="en-US" altLang="zh-CN" sz="1800" dirty="0"/>
          </a:p>
          <a:p>
            <a:pPr lvl="1">
              <a:defRPr/>
            </a:pPr>
            <a:r>
              <a:rPr lang="en-US" altLang="zh-CN" sz="1600" dirty="0" smtClean="0"/>
              <a:t>Complete Service framework (23.501 and 23.502)</a:t>
            </a:r>
          </a:p>
          <a:p>
            <a:pPr lvl="1">
              <a:defRPr/>
            </a:pPr>
            <a:r>
              <a:rPr lang="en-US" altLang="zh-CN" sz="1600" dirty="0"/>
              <a:t>Agree on the identified NF services</a:t>
            </a:r>
          </a:p>
          <a:p>
            <a:pPr lvl="1">
              <a:defRPr/>
            </a:pPr>
            <a:r>
              <a:rPr lang="en-US" altLang="zh-CN" sz="1600" dirty="0"/>
              <a:t>Discuss the </a:t>
            </a:r>
            <a:r>
              <a:rPr lang="en-US" altLang="zh-CN" sz="1600" dirty="0" smtClean="0"/>
              <a:t>exception </a:t>
            </a:r>
            <a:r>
              <a:rPr lang="en-US" altLang="zh-CN" sz="1600" dirty="0"/>
              <a:t>of </a:t>
            </a:r>
            <a:r>
              <a:rPr lang="en-US" altLang="zh-CN" sz="1600" dirty="0" smtClean="0"/>
              <a:t>non-SBI interfaces in CP if have</a:t>
            </a:r>
          </a:p>
          <a:p>
            <a:pPr>
              <a:defRPr/>
            </a:pPr>
            <a:r>
              <a:rPr lang="en-US" altLang="zh-CN" sz="1800" dirty="0" smtClean="0"/>
              <a:t>SA2#122 (June)</a:t>
            </a:r>
          </a:p>
          <a:p>
            <a:pPr lvl="1">
              <a:defRPr/>
            </a:pPr>
            <a:r>
              <a:rPr lang="en-US" altLang="zh-CN" sz="1600" dirty="0" smtClean="0"/>
              <a:t>Update </a:t>
            </a:r>
            <a:r>
              <a:rPr lang="en-US" altLang="zh-CN" sz="1600" dirty="0"/>
              <a:t>flows/NF services as needed</a:t>
            </a:r>
          </a:p>
          <a:p>
            <a:pPr>
              <a:defRPr/>
            </a:pPr>
            <a:r>
              <a:rPr lang="en-US" altLang="zh-CN" sz="1800" dirty="0" smtClean="0"/>
              <a:t>SA2#122-BIS </a:t>
            </a:r>
            <a:r>
              <a:rPr lang="en-US" altLang="zh-CN" sz="1800" dirty="0"/>
              <a:t>(Aug</a:t>
            </a:r>
            <a:r>
              <a:rPr lang="en-US" altLang="zh-CN" sz="1800" dirty="0" smtClean="0"/>
              <a:t>) </a:t>
            </a:r>
            <a:r>
              <a:rPr lang="en-US" altLang="zh-CN" sz="1800" dirty="0" smtClean="0">
                <a:solidFill>
                  <a:srgbClr val="FF0000"/>
                </a:solidFill>
              </a:rPr>
              <a:t>23.501 </a:t>
            </a:r>
            <a:r>
              <a:rPr lang="en-US" altLang="zh-CN" sz="1800" dirty="0">
                <a:solidFill>
                  <a:srgbClr val="FF0000"/>
                </a:solidFill>
              </a:rPr>
              <a:t>for approval; </a:t>
            </a:r>
            <a:r>
              <a:rPr lang="en-US" altLang="zh-CN" sz="1800" dirty="0" smtClean="0">
                <a:solidFill>
                  <a:srgbClr val="FF0000"/>
                </a:solidFill>
              </a:rPr>
              <a:t>23.502 </a:t>
            </a:r>
            <a:r>
              <a:rPr lang="en-US" altLang="zh-CN" sz="1800" dirty="0">
                <a:solidFill>
                  <a:srgbClr val="FF0000"/>
                </a:solidFill>
              </a:rPr>
              <a:t>for information</a:t>
            </a:r>
            <a:endParaRPr lang="en-US" altLang="zh-CN" sz="1800" dirty="0" smtClean="0"/>
          </a:p>
          <a:p>
            <a:pPr lvl="1">
              <a:defRPr/>
            </a:pPr>
            <a:r>
              <a:rPr lang="en-US" altLang="zh-CN" sz="1600" dirty="0" smtClean="0"/>
              <a:t>Update flows/NF services as needed</a:t>
            </a:r>
          </a:p>
          <a:p>
            <a:r>
              <a:rPr lang="en-US" altLang="zh-CN" sz="1800" dirty="0" smtClean="0"/>
              <a:t>SA2#123 (Oct.)</a:t>
            </a:r>
          </a:p>
          <a:p>
            <a:pPr lvl="1">
              <a:defRPr/>
            </a:pPr>
            <a:r>
              <a:rPr lang="en-US" altLang="zh-CN" sz="1600" dirty="0"/>
              <a:t>Update flows/NF services as needed</a:t>
            </a:r>
          </a:p>
          <a:p>
            <a:r>
              <a:rPr lang="en-US" altLang="zh-CN" sz="1800" dirty="0" smtClean="0"/>
              <a:t>SA2#124 (Nov</a:t>
            </a:r>
            <a:r>
              <a:rPr lang="en-US" altLang="zh-CN" sz="1800" dirty="0"/>
              <a:t>.) </a:t>
            </a:r>
            <a:r>
              <a:rPr lang="en-US" altLang="zh-CN" sz="1800" dirty="0" smtClean="0"/>
              <a:t> </a:t>
            </a:r>
            <a:r>
              <a:rPr lang="en-US" altLang="zh-CN" sz="1800" dirty="0" smtClean="0">
                <a:solidFill>
                  <a:srgbClr val="FF3300"/>
                </a:solidFill>
              </a:rPr>
              <a:t>23.502 </a:t>
            </a:r>
            <a:r>
              <a:rPr lang="en-US" altLang="zh-CN" sz="1800" dirty="0">
                <a:solidFill>
                  <a:srgbClr val="FF3300"/>
                </a:solidFill>
              </a:rPr>
              <a:t>for approval</a:t>
            </a:r>
            <a:endParaRPr lang="en-US" altLang="zh-CN" sz="1800" dirty="0" smtClean="0">
              <a:solidFill>
                <a:srgbClr val="FF3300"/>
              </a:solidFill>
            </a:endParaRPr>
          </a:p>
          <a:p>
            <a:pPr lvl="1">
              <a:defRPr/>
            </a:pPr>
            <a:r>
              <a:rPr lang="en-US" altLang="zh-CN" sz="1600" dirty="0">
                <a:solidFill>
                  <a:prstClr val="black"/>
                </a:solidFill>
              </a:rPr>
              <a:t>Update flows/NF services as needed</a:t>
            </a:r>
          </a:p>
        </p:txBody>
      </p:sp>
    </p:spTree>
    <p:extLst>
      <p:ext uri="{BB962C8B-B14F-4D97-AF65-F5344CB8AC3E}">
        <p14:creationId xmlns:p14="http://schemas.microsoft.com/office/powerpoint/2010/main" val="407977622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26553</TotalTime>
  <Words>541</Words>
  <Application>Microsoft Office PowerPoint</Application>
  <PresentationFormat>全屏显示(4:3)</PresentationFormat>
  <Paragraphs>63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Arial </vt:lpstr>
      <vt:lpstr>宋体</vt:lpstr>
      <vt:lpstr>Arial</vt:lpstr>
      <vt:lpstr>Calibri</vt:lpstr>
      <vt:lpstr>Times New Roman</vt:lpstr>
      <vt:lpstr>Office Theme</vt:lpstr>
      <vt:lpstr>Service Based Architecture Status and Suggested Future Work</vt:lpstr>
      <vt:lpstr>Goal</vt:lpstr>
      <vt:lpstr>Current Status </vt:lpstr>
      <vt:lpstr>On “Evaluation Criteria”</vt:lpstr>
      <vt:lpstr>Suggested Work to do</vt:lpstr>
      <vt:lpstr>Suggested Future Plan</vt:lpstr>
    </vt:vector>
  </TitlesOfParts>
  <Company>Huawei Technologies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 QoS</dc:title>
  <dc:creator>Ericsson</dc:creator>
  <dc:description>Template © 2009  3GPP, All rights reserved</dc:description>
  <cp:lastModifiedBy>CMCC</cp:lastModifiedBy>
  <cp:revision>833</cp:revision>
  <dcterms:created xsi:type="dcterms:W3CDTF">2008-08-30T09:32:10Z</dcterms:created>
  <dcterms:modified xsi:type="dcterms:W3CDTF">2017-03-21T08:08:30Z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</Properties>
</file>